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86"/>
  </p:notesMasterIdLst>
  <p:handoutMasterIdLst>
    <p:handoutMasterId r:id="rId87"/>
  </p:handoutMasterIdLst>
  <p:sldIdLst>
    <p:sldId id="1310" r:id="rId5"/>
    <p:sldId id="1311" r:id="rId6"/>
    <p:sldId id="1312" r:id="rId7"/>
    <p:sldId id="1313" r:id="rId8"/>
    <p:sldId id="1376" r:id="rId9"/>
    <p:sldId id="1314" r:id="rId10"/>
    <p:sldId id="1315" r:id="rId11"/>
    <p:sldId id="1316" r:id="rId12"/>
    <p:sldId id="1317" r:id="rId13"/>
    <p:sldId id="1318" r:id="rId14"/>
    <p:sldId id="1319" r:id="rId15"/>
    <p:sldId id="1320" r:id="rId16"/>
    <p:sldId id="1354" r:id="rId17"/>
    <p:sldId id="1355" r:id="rId18"/>
    <p:sldId id="1321" r:id="rId19"/>
    <p:sldId id="1323" r:id="rId20"/>
    <p:sldId id="1322" r:id="rId21"/>
    <p:sldId id="1324" r:id="rId22"/>
    <p:sldId id="1325" r:id="rId23"/>
    <p:sldId id="1326" r:id="rId24"/>
    <p:sldId id="1379" r:id="rId25"/>
    <p:sldId id="1327" r:id="rId26"/>
    <p:sldId id="1328" r:id="rId27"/>
    <p:sldId id="1329" r:id="rId28"/>
    <p:sldId id="1330" r:id="rId29"/>
    <p:sldId id="1359" r:id="rId30"/>
    <p:sldId id="1331" r:id="rId31"/>
    <p:sldId id="1356" r:id="rId32"/>
    <p:sldId id="1377" r:id="rId33"/>
    <p:sldId id="1333" r:id="rId34"/>
    <p:sldId id="1334" r:id="rId35"/>
    <p:sldId id="1335" r:id="rId36"/>
    <p:sldId id="1336" r:id="rId37"/>
    <p:sldId id="1337" r:id="rId38"/>
    <p:sldId id="1338" r:id="rId39"/>
    <p:sldId id="1339" r:id="rId40"/>
    <p:sldId id="1340" r:id="rId41"/>
    <p:sldId id="1341" r:id="rId42"/>
    <p:sldId id="1342" r:id="rId43"/>
    <p:sldId id="1343" r:id="rId44"/>
    <p:sldId id="1344" r:id="rId45"/>
    <p:sldId id="1345" r:id="rId46"/>
    <p:sldId id="1346" r:id="rId47"/>
    <p:sldId id="1348" r:id="rId48"/>
    <p:sldId id="1360" r:id="rId49"/>
    <p:sldId id="1349" r:id="rId50"/>
    <p:sldId id="1351" r:id="rId51"/>
    <p:sldId id="1353" r:id="rId52"/>
    <p:sldId id="1350" r:id="rId53"/>
    <p:sldId id="1352" r:id="rId54"/>
    <p:sldId id="1361" r:id="rId55"/>
    <p:sldId id="1374" r:id="rId56"/>
    <p:sldId id="1375" r:id="rId57"/>
    <p:sldId id="1392" r:id="rId58"/>
    <p:sldId id="1362" r:id="rId59"/>
    <p:sldId id="1372" r:id="rId60"/>
    <p:sldId id="1373" r:id="rId61"/>
    <p:sldId id="1363" r:id="rId62"/>
    <p:sldId id="1365" r:id="rId63"/>
    <p:sldId id="1366" r:id="rId64"/>
    <p:sldId id="1367" r:id="rId65"/>
    <p:sldId id="1378" r:id="rId66"/>
    <p:sldId id="1393" r:id="rId67"/>
    <p:sldId id="1368" r:id="rId68"/>
    <p:sldId id="1364" r:id="rId69"/>
    <p:sldId id="1369" r:id="rId70"/>
    <p:sldId id="1370" r:id="rId71"/>
    <p:sldId id="1371" r:id="rId72"/>
    <p:sldId id="1380" r:id="rId73"/>
    <p:sldId id="1381" r:id="rId74"/>
    <p:sldId id="1382" r:id="rId75"/>
    <p:sldId id="1383" r:id="rId76"/>
    <p:sldId id="1384" r:id="rId77"/>
    <p:sldId id="1385" r:id="rId78"/>
    <p:sldId id="1386" r:id="rId79"/>
    <p:sldId id="1387" r:id="rId80"/>
    <p:sldId id="1388" r:id="rId81"/>
    <p:sldId id="1389" r:id="rId82"/>
    <p:sldId id="1390" r:id="rId83"/>
    <p:sldId id="1391" r:id="rId84"/>
    <p:sldId id="1248" r:id="rId8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L&amp;DS Conference Presentation" id="{5B0B8DFF-57E5-4D4B-BA72-542DF84B8E2F}">
          <p14:sldIdLst>
            <p14:sldId id="1310"/>
            <p14:sldId id="1311"/>
            <p14:sldId id="1312"/>
            <p14:sldId id="1313"/>
            <p14:sldId id="1376"/>
            <p14:sldId id="1314"/>
            <p14:sldId id="1315"/>
            <p14:sldId id="1316"/>
            <p14:sldId id="1317"/>
            <p14:sldId id="1318"/>
            <p14:sldId id="1319"/>
            <p14:sldId id="1320"/>
            <p14:sldId id="1354"/>
            <p14:sldId id="1355"/>
            <p14:sldId id="1321"/>
            <p14:sldId id="1323"/>
            <p14:sldId id="1322"/>
            <p14:sldId id="1324"/>
            <p14:sldId id="1325"/>
            <p14:sldId id="1326"/>
            <p14:sldId id="1379"/>
            <p14:sldId id="1327"/>
            <p14:sldId id="1328"/>
            <p14:sldId id="1329"/>
            <p14:sldId id="1330"/>
            <p14:sldId id="1359"/>
            <p14:sldId id="1331"/>
            <p14:sldId id="1356"/>
            <p14:sldId id="1377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8"/>
            <p14:sldId id="1360"/>
            <p14:sldId id="1349"/>
            <p14:sldId id="1351"/>
            <p14:sldId id="1353"/>
            <p14:sldId id="1350"/>
            <p14:sldId id="1352"/>
            <p14:sldId id="1361"/>
            <p14:sldId id="1374"/>
            <p14:sldId id="1375"/>
            <p14:sldId id="1392"/>
            <p14:sldId id="1362"/>
            <p14:sldId id="1372"/>
            <p14:sldId id="1373"/>
            <p14:sldId id="1363"/>
            <p14:sldId id="1365"/>
            <p14:sldId id="1366"/>
            <p14:sldId id="1367"/>
            <p14:sldId id="1378"/>
            <p14:sldId id="1393"/>
            <p14:sldId id="1368"/>
            <p14:sldId id="1364"/>
            <p14:sldId id="1369"/>
            <p14:sldId id="1370"/>
            <p14:sldId id="1371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389"/>
            <p14:sldId id="1390"/>
            <p14:sldId id="1391"/>
            <p14:sldId id="12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4B1C"/>
    <a:srgbClr val="004B50"/>
    <a:srgbClr val="002050"/>
    <a:srgbClr val="FFFFFF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2" autoAdjust="0"/>
    <p:restoredTop sz="96323" autoAdjust="0"/>
  </p:normalViewPr>
  <p:slideViewPr>
    <p:cSldViewPr>
      <p:cViewPr varScale="1">
        <p:scale>
          <a:sx n="73" d="100"/>
          <a:sy n="73" d="100"/>
        </p:scale>
        <p:origin x="387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8/9/2016 8:51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8/9/2016 8:51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8/9/2016 8:51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9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8/9/2016 8:51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4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8/9/2016 8:51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E44BDE-2AB0-49D2-8E67-B5D3E7155170}" type="datetime8">
              <a:rPr lang="en-US" smtClean="0">
                <a:solidFill>
                  <a:prstClr val="black"/>
                </a:solidFill>
              </a:rPr>
              <a:t>8/9/2016 8:51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" y="0"/>
            <a:ext cx="12436294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81065" y="22725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79413" y="410135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invGray">
          <a:xfrm>
            <a:off x="563907" y="605802"/>
            <a:ext cx="1645868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457200" y="598011"/>
            <a:ext cx="11522075" cy="5798510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to insert video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63881" y="605802"/>
            <a:ext cx="1645920" cy="353658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79413" y="4101358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79413" y="2268319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065875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72273" y="5760458"/>
            <a:ext cx="1188956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Microsoft Machine Learning &amp; Data Sciences</a:t>
            </a:r>
            <a:r>
              <a:rPr lang="en-US" sz="1200" baseline="0" dirty="0">
                <a:solidFill>
                  <a:schemeClr val="tx1"/>
                </a:solidFill>
              </a:rPr>
              <a:t> Conference, 8 &amp; 9 Aug, 2016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2273" y="6392862"/>
            <a:ext cx="1188956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Microsoft Machine Learning &amp; Data Sciences</a:t>
            </a:r>
            <a:r>
              <a:rPr lang="en-US" sz="1200" baseline="0" dirty="0">
                <a:solidFill>
                  <a:schemeClr val="tx1"/>
                </a:solidFill>
              </a:rPr>
              <a:t> Conference, 8 &amp; 9 Aug, 2016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lkarman/Bangalore_Sentimen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9413" y="4101358"/>
            <a:ext cx="6402388" cy="1529503"/>
          </a:xfrm>
        </p:spPr>
        <p:txBody>
          <a:bodyPr/>
          <a:lstStyle/>
          <a:p>
            <a:r>
              <a:rPr lang="en-US" dirty="0"/>
              <a:t>Ilia Karmanov</a:t>
            </a:r>
          </a:p>
          <a:p>
            <a:endParaRPr lang="en-US" dirty="0"/>
          </a:p>
          <a:p>
            <a:r>
              <a:rPr lang="en-US" dirty="0"/>
              <a:t>Microsoft ADS - London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9413" y="6316662"/>
            <a:ext cx="12009373" cy="5334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spc="0" dirty="0"/>
              <a:t>Machine Learning &amp; Data Sciences Conference   |   Aug 8-9, 2016   |   Bangalore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9952037" y="449262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+mj-lt"/>
              </a:rPr>
              <a:t>#IndiaMLMeet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070" t="16228" r="26713" b="30390"/>
          <a:stretch/>
        </p:blipFill>
        <p:spPr>
          <a:xfrm>
            <a:off x="2978649" y="3118779"/>
            <a:ext cx="3810000" cy="196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089529"/>
          </a:xfrm>
        </p:spPr>
        <p:txBody>
          <a:bodyPr/>
          <a:lstStyle/>
          <a:p>
            <a:r>
              <a:rPr lang="en-GB" dirty="0"/>
              <a:t>We feed in “X” as a bag of words:</a:t>
            </a:r>
          </a:p>
          <a:p>
            <a:pPr lvl="1"/>
            <a:r>
              <a:rPr lang="en-GB" dirty="0"/>
              <a:t>S1 = (1/3*ln(3/1), 1/3*ln(3/1), 1/3*ln(3/3), 0, 0, 0, 0, 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52" t="17340" r="35906" b="23853"/>
          <a:stretch/>
        </p:blipFill>
        <p:spPr>
          <a:xfrm>
            <a:off x="4160837" y="2887662"/>
            <a:ext cx="3733800" cy="3474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552" t="26032" r="15070" b="48911"/>
          <a:stretch/>
        </p:blipFill>
        <p:spPr>
          <a:xfrm>
            <a:off x="3322637" y="3649662"/>
            <a:ext cx="7010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2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GB" dirty="0"/>
              <a:t>An obvious issue with working at the “word-level” …</a:t>
            </a:r>
          </a:p>
          <a:p>
            <a:r>
              <a:rPr lang="en-GB" dirty="0"/>
              <a:t>We input the (positive) sentence: “good, not bad”</a:t>
            </a:r>
          </a:p>
          <a:p>
            <a:r>
              <a:rPr lang="en-GB" dirty="0"/>
              <a:t>The same as: “bad, not good”</a:t>
            </a:r>
          </a:p>
          <a:p>
            <a:r>
              <a:rPr lang="en-GB" dirty="0"/>
              <a:t>N-grams is an approach to work on the n-word-level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N-grams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37" t="15139" r="3428" b="45642"/>
          <a:stretch/>
        </p:blipFill>
        <p:spPr>
          <a:xfrm>
            <a:off x="1417637" y="3649662"/>
            <a:ext cx="91440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958" t="54358" r="22180" b="9691"/>
          <a:stretch/>
        </p:blipFill>
        <p:spPr>
          <a:xfrm>
            <a:off x="3246437" y="3775813"/>
            <a:ext cx="632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19452"/>
          </a:xfrm>
        </p:spPr>
        <p:txBody>
          <a:bodyPr/>
          <a:lstStyle/>
          <a:p>
            <a:r>
              <a:rPr lang="en-GB" dirty="0"/>
              <a:t>Accuracy: 93%</a:t>
            </a:r>
          </a:p>
          <a:p>
            <a:r>
              <a:rPr lang="en-GB" dirty="0"/>
              <a:t>What goes on behind the scenes? </a:t>
            </a:r>
          </a:p>
          <a:p>
            <a:r>
              <a:rPr lang="en-GB" dirty="0"/>
              <a:t>Feature Importance</a:t>
            </a:r>
          </a:p>
          <a:p>
            <a:r>
              <a:rPr lang="en-GB" i="1" dirty="0"/>
              <a:t>(Notice that high N-grams increase the features exponentially and suffer from sparsity)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Tfidf</a:t>
            </a:r>
            <a:r>
              <a:rPr lang="en-GB" dirty="0"/>
              <a:t> + n-grams on Amazon</a:t>
            </a:r>
          </a:p>
        </p:txBody>
      </p:sp>
    </p:spTree>
    <p:extLst>
      <p:ext uri="{BB962C8B-B14F-4D97-AF65-F5344CB8AC3E}">
        <p14:creationId xmlns:p14="http://schemas.microsoft.com/office/powerpoint/2010/main" val="26028231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560" y="1212849"/>
            <a:ext cx="10773722" cy="46381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7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“All happy families are alike; each unhappy family is unhappy in its own way.”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“Anna Karenina” by Fyodor Dostoyevsky</a:t>
            </a:r>
          </a:p>
        </p:txBody>
      </p:sp>
    </p:spTree>
    <p:extLst>
      <p:ext uri="{BB962C8B-B14F-4D97-AF65-F5344CB8AC3E}">
        <p14:creationId xmlns:p14="http://schemas.microsoft.com/office/powerpoint/2010/main" val="35903371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According to Dostoevsky: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3016210"/>
          </a:xfrm>
        </p:spPr>
        <p:txBody>
          <a:bodyPr/>
          <a:lstStyle/>
          <a:p>
            <a:r>
              <a:rPr lang="en-GB" dirty="0"/>
              <a:t>“This laptop is </a:t>
            </a:r>
            <a:r>
              <a:rPr lang="en-GB" b="1" dirty="0"/>
              <a:t>great</a:t>
            </a:r>
            <a:r>
              <a:rPr lang="en-GB" dirty="0"/>
              <a:t>”</a:t>
            </a:r>
          </a:p>
          <a:p>
            <a:r>
              <a:rPr lang="en-GB" dirty="0"/>
              <a:t>“Book was </a:t>
            </a:r>
            <a:r>
              <a:rPr lang="en-GB" b="1" dirty="0"/>
              <a:t>nice</a:t>
            </a:r>
            <a:r>
              <a:rPr lang="en-GB" dirty="0"/>
              <a:t>”</a:t>
            </a:r>
          </a:p>
          <a:p>
            <a:r>
              <a:rPr lang="en-GB" dirty="0"/>
              <a:t>“Dress was </a:t>
            </a:r>
            <a:r>
              <a:rPr lang="en-GB" b="1" dirty="0"/>
              <a:t>great</a:t>
            </a:r>
            <a:r>
              <a:rPr lang="en-GB" dirty="0"/>
              <a:t>”</a:t>
            </a:r>
          </a:p>
          <a:p>
            <a:r>
              <a:rPr lang="en-GB" dirty="0"/>
              <a:t>“Very </a:t>
            </a:r>
            <a:r>
              <a:rPr lang="en-GB" b="1" dirty="0"/>
              <a:t>nice</a:t>
            </a:r>
            <a:r>
              <a:rPr lang="en-GB" dirty="0"/>
              <a:t> pen”</a:t>
            </a:r>
          </a:p>
          <a:p>
            <a:r>
              <a:rPr lang="en-GB" dirty="0"/>
              <a:t>“Great </a:t>
            </a:r>
            <a:r>
              <a:rPr lang="en-GB" b="1" dirty="0"/>
              <a:t>read</a:t>
            </a:r>
            <a:r>
              <a:rPr lang="en-GB" dirty="0"/>
              <a:t>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038029"/>
          </a:xfrm>
        </p:spPr>
        <p:txBody>
          <a:bodyPr/>
          <a:lstStyle/>
          <a:p>
            <a:r>
              <a:rPr lang="en-GB" dirty="0"/>
              <a:t>“This was not what I expected, wrong size”</a:t>
            </a:r>
          </a:p>
          <a:p>
            <a:r>
              <a:rPr lang="en-GB" dirty="0"/>
              <a:t>“The book was too advanced at times and too simple in others”</a:t>
            </a:r>
          </a:p>
          <a:p>
            <a:r>
              <a:rPr lang="en-GB" dirty="0"/>
              <a:t>“This comes with the old firmware which is not compatible”</a:t>
            </a:r>
          </a:p>
        </p:txBody>
      </p:sp>
    </p:spTree>
    <p:extLst>
      <p:ext uri="{BB962C8B-B14F-4D97-AF65-F5344CB8AC3E}">
        <p14:creationId xmlns:p14="http://schemas.microsoft.com/office/powerpoint/2010/main" val="1274982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3" t="815" r="680" b="895"/>
          <a:stretch/>
        </p:blipFill>
        <p:spPr>
          <a:xfrm>
            <a:off x="2561821" y="1212849"/>
            <a:ext cx="7315200" cy="52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355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Word relations (semantic meaning)</a:t>
            </a:r>
          </a:p>
          <a:p>
            <a:pPr lvl="1"/>
            <a:r>
              <a:rPr lang="en-GB" dirty="0"/>
              <a:t>“Paris” is closer to “France” than to “nail” </a:t>
            </a:r>
          </a:p>
          <a:p>
            <a:pPr lvl="1"/>
            <a:r>
              <a:rPr lang="en-GB" dirty="0"/>
              <a:t>“hippo” is closer to “animal” than to “laptop”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Word order (beyond n-grams)</a:t>
            </a:r>
          </a:p>
          <a:p>
            <a:pPr lvl="1"/>
            <a:r>
              <a:rPr lang="en-GB" dirty="0"/>
              <a:t>“It would be a </a:t>
            </a:r>
            <a:r>
              <a:rPr lang="en-GB" dirty="0">
                <a:solidFill>
                  <a:srgbClr val="FF0000"/>
                </a:solidFill>
              </a:rPr>
              <a:t>lie</a:t>
            </a:r>
            <a:r>
              <a:rPr lang="en-GB" dirty="0"/>
              <a:t> for me to say that this movie was </a:t>
            </a:r>
            <a:r>
              <a:rPr lang="en-GB" dirty="0">
                <a:solidFill>
                  <a:srgbClr val="FF0000"/>
                </a:solidFill>
              </a:rPr>
              <a:t>not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horrible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“It would </a:t>
            </a:r>
            <a:r>
              <a:rPr lang="en-GB" dirty="0">
                <a:solidFill>
                  <a:srgbClr val="FF0000"/>
                </a:solidFill>
              </a:rPr>
              <a:t>not</a:t>
            </a:r>
            <a:r>
              <a:rPr lang="en-GB" dirty="0"/>
              <a:t> be a </a:t>
            </a:r>
            <a:r>
              <a:rPr lang="en-GB" dirty="0">
                <a:solidFill>
                  <a:srgbClr val="FF0000"/>
                </a:solidFill>
              </a:rPr>
              <a:t>lie</a:t>
            </a:r>
            <a:r>
              <a:rPr lang="en-GB" dirty="0"/>
              <a:t> for me to say that this </a:t>
            </a:r>
            <a:r>
              <a:rPr lang="en-GB" dirty="0">
                <a:solidFill>
                  <a:schemeClr val="tx1"/>
                </a:solidFill>
              </a:rPr>
              <a:t>movie</a:t>
            </a:r>
            <a:r>
              <a:rPr lang="en-GB" dirty="0"/>
              <a:t> was </a:t>
            </a:r>
            <a:r>
              <a:rPr lang="en-GB" dirty="0">
                <a:solidFill>
                  <a:srgbClr val="FF0000"/>
                </a:solidFill>
              </a:rPr>
              <a:t>horrible</a:t>
            </a:r>
            <a:r>
              <a:rPr lang="en-GB" dirty="0"/>
              <a:t>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Bag of Words missing?</a:t>
            </a:r>
          </a:p>
        </p:txBody>
      </p:sp>
    </p:spTree>
    <p:extLst>
      <p:ext uri="{BB962C8B-B14F-4D97-AF65-F5344CB8AC3E}">
        <p14:creationId xmlns:p14="http://schemas.microsoft.com/office/powerpoint/2010/main" val="493938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Distributed Word Vectors</a:t>
            </a:r>
          </a:p>
        </p:txBody>
      </p:sp>
    </p:spTree>
    <p:extLst>
      <p:ext uri="{BB962C8B-B14F-4D97-AF65-F5344CB8AC3E}">
        <p14:creationId xmlns:p14="http://schemas.microsoft.com/office/powerpoint/2010/main" val="4327878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7" y="3192462"/>
            <a:ext cx="8794316" cy="2995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GB" dirty="0"/>
              <a:t>Vector of weights</a:t>
            </a:r>
          </a:p>
          <a:p>
            <a:r>
              <a:rPr lang="en-GB" dirty="0"/>
              <a:t>Simplest case is a one-hot-vector</a:t>
            </a:r>
          </a:p>
          <a:p>
            <a:r>
              <a:rPr lang="en-GB" dirty="0"/>
              <a:t>If English only had 6 words: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Word Vectors</a:t>
            </a:r>
          </a:p>
        </p:txBody>
      </p:sp>
    </p:spTree>
    <p:extLst>
      <p:ext uri="{BB962C8B-B14F-4D97-AF65-F5344CB8AC3E}">
        <p14:creationId xmlns:p14="http://schemas.microsoft.com/office/powerpoint/2010/main" val="20093659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539978"/>
          </a:xfrm>
        </p:spPr>
        <p:txBody>
          <a:bodyPr/>
          <a:lstStyle/>
          <a:p>
            <a:r>
              <a:rPr lang="en-GB" dirty="0"/>
              <a:t>No comparison is possible …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Hippo * Animal = 0 = Hippo * King</a:t>
            </a:r>
          </a:p>
          <a:p>
            <a:endParaRPr lang="en-GB" dirty="0"/>
          </a:p>
          <a:p>
            <a:r>
              <a:rPr lang="en-GB" dirty="0"/>
              <a:t>What if we could reduce the dimensions to something smaller than the vocab size</a:t>
            </a:r>
          </a:p>
          <a:p>
            <a:r>
              <a:rPr lang="en-GB" dirty="0"/>
              <a:t>Previously the dimensions represented words, what would they represent now?</a:t>
            </a:r>
          </a:p>
          <a:p>
            <a:r>
              <a:rPr lang="en-GB" dirty="0"/>
              <a:t>Can we represent 4 words with 2 dimensions instead of 4?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Vectors</a:t>
            </a:r>
          </a:p>
        </p:txBody>
      </p:sp>
    </p:spTree>
    <p:extLst>
      <p:ext uri="{BB962C8B-B14F-4D97-AF65-F5344CB8AC3E}">
        <p14:creationId xmlns:p14="http://schemas.microsoft.com/office/powerpoint/2010/main" val="20015766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91260"/>
          </a:xfrm>
        </p:spPr>
        <p:txBody>
          <a:bodyPr/>
          <a:lstStyle/>
          <a:p>
            <a:r>
              <a:rPr lang="en-GB" dirty="0"/>
              <a:t>Classification: decide whether text has a positive or negative meaning</a:t>
            </a:r>
          </a:p>
          <a:p>
            <a:r>
              <a:rPr lang="en-GB" dirty="0"/>
              <a:t>Supervised learning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777" t="19496" r="34680" b="34748"/>
          <a:stretch/>
        </p:blipFill>
        <p:spPr>
          <a:xfrm>
            <a:off x="4008438" y="3116262"/>
            <a:ext cx="44196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552" t="27122" r="16295" b="53268"/>
          <a:stretch/>
        </p:blipFill>
        <p:spPr>
          <a:xfrm>
            <a:off x="3322637" y="3725862"/>
            <a:ext cx="68580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8552" t="26032" r="15070" b="48911"/>
          <a:stretch/>
        </p:blipFill>
        <p:spPr>
          <a:xfrm>
            <a:off x="3322637" y="3649662"/>
            <a:ext cx="7010400" cy="175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55" t="19496" r="16909" b="34748"/>
          <a:stretch/>
        </p:blipFill>
        <p:spPr>
          <a:xfrm>
            <a:off x="1570037" y="3211710"/>
            <a:ext cx="91440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6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23978"/>
            <a:ext cx="11887200" cy="1181862"/>
          </a:xfrm>
        </p:spPr>
        <p:txBody>
          <a:bodyPr/>
          <a:lstStyle/>
          <a:p>
            <a:r>
              <a:rPr lang="en-GB" dirty="0"/>
              <a:t>Instead of one-hot-vectors, we take a </a:t>
            </a:r>
            <a:r>
              <a:rPr lang="en-GB" b="1" dirty="0"/>
              <a:t>little from each category</a:t>
            </a:r>
            <a:r>
              <a:rPr lang="en-GB" dirty="0"/>
              <a:t> -&gt; distribute weights across dimensions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Word 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68" t="14049" r="18135" b="43463"/>
          <a:stretch/>
        </p:blipFill>
        <p:spPr>
          <a:xfrm rot="218104">
            <a:off x="1036637" y="2659062"/>
            <a:ext cx="89154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10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2560" y="1212849"/>
            <a:ext cx="10773722" cy="36409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7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“I express not the word for the word but the sense for the sense..”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 “Is that a Fish in your Ear?” by David 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Bellos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73815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96" t="15429" r="32229" b="30391"/>
          <a:stretch/>
        </p:blipFill>
        <p:spPr>
          <a:xfrm>
            <a:off x="4477071" y="2506661"/>
            <a:ext cx="6777593" cy="401269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GB" dirty="0"/>
              <a:t>Now the vectors represent an abstract meaning of a word</a:t>
            </a:r>
          </a:p>
          <a:p>
            <a:r>
              <a:rPr lang="en-GB" dirty="0"/>
              <a:t>Perhaps the features are something like “</a:t>
            </a:r>
            <a:r>
              <a:rPr lang="en-GB" b="1" dirty="0"/>
              <a:t>royalty</a:t>
            </a:r>
            <a:r>
              <a:rPr lang="en-GB" dirty="0"/>
              <a:t>” and “</a:t>
            </a:r>
            <a:r>
              <a:rPr lang="en-GB" b="1" dirty="0"/>
              <a:t>masculinity</a:t>
            </a:r>
            <a:r>
              <a:rPr lang="en-GB" dirty="0"/>
              <a:t>”?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Something interesting happens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68" t="14049" r="18135" b="43463"/>
          <a:stretch/>
        </p:blipFill>
        <p:spPr>
          <a:xfrm rot="218104">
            <a:off x="388833" y="3063678"/>
            <a:ext cx="3974043" cy="13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52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We can get results like this: king – man + woman = queen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Addition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96" t="15429" r="32229" b="30391"/>
          <a:stretch/>
        </p:blipFill>
        <p:spPr>
          <a:xfrm>
            <a:off x="2789237" y="2637008"/>
            <a:ext cx="5876659" cy="3479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909" t="14049" r="31616" b="30390"/>
          <a:stretch/>
        </p:blipFill>
        <p:spPr>
          <a:xfrm>
            <a:off x="2865437" y="2558281"/>
            <a:ext cx="5867400" cy="3562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909" t="15138" r="31003" b="30391"/>
          <a:stretch/>
        </p:blipFill>
        <p:spPr>
          <a:xfrm>
            <a:off x="2858876" y="2631862"/>
            <a:ext cx="5939475" cy="34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42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Relationships emerge (male/female, verb tense, etc.)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Offsets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552" t="14050" r="33454" b="34747"/>
          <a:stretch/>
        </p:blipFill>
        <p:spPr>
          <a:xfrm>
            <a:off x="960437" y="2354262"/>
            <a:ext cx="4724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37" y="2490890"/>
            <a:ext cx="4512469" cy="33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109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GB" dirty="0"/>
              <a:t>“France” is to “Paris” as “Italy” is to ? “Rome”</a:t>
            </a:r>
          </a:p>
          <a:p>
            <a:r>
              <a:rPr lang="en-GB" dirty="0"/>
              <a:t>“Big” is “bigger” as “small” is to ? (“smaller”)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Offsets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165" t="14049" r="31003" b="35837"/>
          <a:stretch/>
        </p:blipFill>
        <p:spPr>
          <a:xfrm>
            <a:off x="3741737" y="2659062"/>
            <a:ext cx="495300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518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Word Pair Relationships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960263"/>
          </a:xfrm>
        </p:spPr>
        <p:txBody>
          <a:bodyPr/>
          <a:lstStyle/>
          <a:p>
            <a:r>
              <a:rPr lang="en-GB" sz="2800" dirty="0"/>
              <a:t>Table 8 - </a:t>
            </a:r>
            <a:r>
              <a:rPr lang="en-GB" sz="2800" dirty="0" err="1"/>
              <a:t>Mikolov</a:t>
            </a:r>
            <a:r>
              <a:rPr lang="en-GB" sz="2800" dirty="0"/>
              <a:t> et al. – “Efficient Estimation of Word Representations in Vector Space”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19" y="2173113"/>
            <a:ext cx="9190037" cy="40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470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Country and Capital Vector Projections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960263"/>
          </a:xfrm>
        </p:spPr>
        <p:txBody>
          <a:bodyPr/>
          <a:lstStyle/>
          <a:p>
            <a:r>
              <a:rPr lang="en-GB" sz="2800" dirty="0"/>
              <a:t>Figure 2 - </a:t>
            </a:r>
            <a:r>
              <a:rPr lang="en-GB" sz="2800" dirty="0" err="1"/>
              <a:t>Mikolov</a:t>
            </a:r>
            <a:r>
              <a:rPr lang="en-GB" sz="2800" dirty="0"/>
              <a:t> et al. – “Distributed Representations of Words and Phrases and their Compositionality”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7015"/>
          <a:stretch/>
        </p:blipFill>
        <p:spPr>
          <a:xfrm>
            <a:off x="2751138" y="2278062"/>
            <a:ext cx="6934200" cy="42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642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Translation possibilities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960263"/>
          </a:xfrm>
        </p:spPr>
        <p:txBody>
          <a:bodyPr/>
          <a:lstStyle/>
          <a:p>
            <a:r>
              <a:rPr lang="en-GB" sz="2800" dirty="0"/>
              <a:t>Figure 1 - </a:t>
            </a:r>
            <a:r>
              <a:rPr lang="en-GB" sz="2800" dirty="0" err="1"/>
              <a:t>Mikolov</a:t>
            </a:r>
            <a:r>
              <a:rPr lang="en-GB" sz="2800" dirty="0"/>
              <a:t>, Tomas, Le, Quoc V., and </a:t>
            </a:r>
            <a:r>
              <a:rPr lang="en-GB" sz="2800" dirty="0" err="1"/>
              <a:t>Sutskever</a:t>
            </a:r>
            <a:r>
              <a:rPr lang="en-GB" sz="2800" dirty="0"/>
              <a:t>, Ilya – “Exploiting similarities among languages for machine translation”</a:t>
            </a:r>
          </a:p>
        </p:txBody>
      </p:sp>
      <p:pic>
        <p:nvPicPr>
          <p:cNvPr id="6" name="Picture 5" title="mikolo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9" y="2582862"/>
            <a:ext cx="11171237" cy="37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95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GB" dirty="0"/>
              <a:t>Q: “Do you like meat?”</a:t>
            </a:r>
          </a:p>
          <a:p>
            <a:r>
              <a:rPr lang="en-GB" dirty="0"/>
              <a:t>A: “No.”</a:t>
            </a:r>
          </a:p>
          <a:p>
            <a:r>
              <a:rPr lang="en-GB" dirty="0"/>
              <a:t>Q: “Do you like chicken?”</a:t>
            </a:r>
          </a:p>
          <a:p>
            <a:r>
              <a:rPr lang="en-GB" dirty="0"/>
              <a:t>A: “No.”</a:t>
            </a:r>
          </a:p>
          <a:p>
            <a:r>
              <a:rPr lang="en-GB" dirty="0"/>
              <a:t>Q: “Do you like lamb?”</a:t>
            </a:r>
          </a:p>
          <a:p>
            <a:r>
              <a:rPr lang="en-GB" dirty="0"/>
              <a:t>A: “No.”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Sharing</a:t>
            </a:r>
          </a:p>
        </p:txBody>
      </p:sp>
    </p:spTree>
    <p:extLst>
      <p:ext uri="{BB962C8B-B14F-4D97-AF65-F5344CB8AC3E}">
        <p14:creationId xmlns:p14="http://schemas.microsoft.com/office/powerpoint/2010/main" val="30091767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18050"/>
          </a:xfrm>
        </p:spPr>
        <p:txBody>
          <a:bodyPr/>
          <a:lstStyle/>
          <a:p>
            <a:r>
              <a:rPr lang="en-GB" dirty="0"/>
              <a:t>Most methods focus on the “</a:t>
            </a:r>
            <a:r>
              <a:rPr lang="en-GB" b="1" dirty="0"/>
              <a:t>brain</a:t>
            </a:r>
            <a:r>
              <a:rPr lang="en-GB" dirty="0"/>
              <a:t>” of the model</a:t>
            </a:r>
          </a:p>
          <a:p>
            <a:r>
              <a:rPr lang="en-GB" dirty="0"/>
              <a:t>Here we will examine how to </a:t>
            </a:r>
            <a:r>
              <a:rPr lang="en-GB" b="1" dirty="0"/>
              <a:t>represent</a:t>
            </a:r>
            <a:r>
              <a:rPr lang="en-GB" dirty="0"/>
              <a:t> text as the “</a:t>
            </a:r>
            <a:r>
              <a:rPr lang="en-GB" b="1" dirty="0"/>
              <a:t>input</a:t>
            </a:r>
            <a:r>
              <a:rPr lang="en-GB" dirty="0"/>
              <a:t>”</a:t>
            </a:r>
          </a:p>
          <a:p>
            <a:r>
              <a:rPr lang="en-GB" dirty="0"/>
              <a:t>Creating representations of text is core to the field of </a:t>
            </a:r>
            <a:r>
              <a:rPr lang="en-GB" b="1" dirty="0"/>
              <a:t>Natural Language Processing</a:t>
            </a:r>
          </a:p>
          <a:p>
            <a:r>
              <a:rPr lang="en-GB" dirty="0"/>
              <a:t>How do we feed </a:t>
            </a:r>
            <a:r>
              <a:rPr lang="en-GB" u="sng" dirty="0"/>
              <a:t>variable length documents </a:t>
            </a:r>
            <a:r>
              <a:rPr lang="en-GB" dirty="0"/>
              <a:t>into a computer model?</a:t>
            </a:r>
          </a:p>
          <a:p>
            <a:r>
              <a:rPr lang="en-GB" dirty="0"/>
              <a:t>We will move beyond words as atomic symbols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56060314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05849"/>
          </a:xfrm>
        </p:spPr>
        <p:txBody>
          <a:bodyPr/>
          <a:lstStyle/>
          <a:p>
            <a:r>
              <a:rPr lang="en-GB" dirty="0"/>
              <a:t>With fewer dimensions a vector ends up representing a lot more!</a:t>
            </a:r>
          </a:p>
          <a:p>
            <a:r>
              <a:rPr lang="en-GB" dirty="0"/>
              <a:t>All of these relationships between vectors allow the sharing of knowledge</a:t>
            </a:r>
          </a:p>
          <a:p>
            <a:r>
              <a:rPr lang="en-GB" dirty="0"/>
              <a:t>If the model learns that “movies” are bad, it will also understand that “Star Wars” is bad </a:t>
            </a:r>
          </a:p>
          <a:p>
            <a:r>
              <a:rPr lang="en-GB" b="1" dirty="0">
                <a:solidFill>
                  <a:srgbClr val="FF0000"/>
                </a:solidFill>
              </a:rPr>
              <a:t>How do we get these word vectors? </a:t>
            </a:r>
            <a:r>
              <a:rPr lang="en-GB" dirty="0">
                <a:solidFill>
                  <a:srgbClr val="FF0000"/>
                </a:solidFill>
              </a:rPr>
              <a:t>Two popular methods: Glove and Word2Vec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Sharing</a:t>
            </a:r>
          </a:p>
        </p:txBody>
      </p:sp>
    </p:spTree>
    <p:extLst>
      <p:ext uri="{BB962C8B-B14F-4D97-AF65-F5344CB8AC3E}">
        <p14:creationId xmlns:p14="http://schemas.microsoft.com/office/powerpoint/2010/main" val="14337153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We can accumulate (global) word co-occurrences in some matrix and then split that into 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1 - Co-occurrence Matrix (Glove)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73" t="6423" r="15070" b="44552"/>
          <a:stretch/>
        </p:blipFill>
        <p:spPr>
          <a:xfrm rot="233862">
            <a:off x="2179638" y="2582862"/>
            <a:ext cx="8077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4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16320"/>
          </a:xfrm>
        </p:spPr>
        <p:txBody>
          <a:bodyPr/>
          <a:lstStyle/>
          <a:p>
            <a:r>
              <a:rPr lang="en-GB" dirty="0"/>
              <a:t>Instead of performing calculations on a huge matrix …</a:t>
            </a:r>
          </a:p>
          <a:p>
            <a:r>
              <a:rPr lang="en-GB" b="1" dirty="0"/>
              <a:t>Iteratively</a:t>
            </a:r>
            <a:r>
              <a:rPr lang="en-GB" dirty="0"/>
              <a:t> progress, taking a </a:t>
            </a:r>
            <a:r>
              <a:rPr lang="en-GB" b="1" dirty="0"/>
              <a:t>window</a:t>
            </a:r>
            <a:r>
              <a:rPr lang="en-GB" dirty="0"/>
              <a:t> of words at a time</a:t>
            </a:r>
          </a:p>
          <a:p>
            <a:r>
              <a:rPr lang="en-GB" dirty="0"/>
              <a:t>Words which occur in a similar context will end up closer together</a:t>
            </a:r>
          </a:p>
          <a:p>
            <a:r>
              <a:rPr lang="en-GB" dirty="0"/>
              <a:t>Assumes distributional hypothesis:</a:t>
            </a:r>
          </a:p>
          <a:p>
            <a:pPr lvl="1"/>
            <a:r>
              <a:rPr lang="en-GB" dirty="0"/>
              <a:t>Words characterised by words they hang out with -&gt; p(w | ”Cinderella”)?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– Sliding Context Window (Word2Vec)</a:t>
            </a:r>
          </a:p>
        </p:txBody>
      </p:sp>
    </p:spTree>
    <p:extLst>
      <p:ext uri="{BB962C8B-B14F-4D97-AF65-F5344CB8AC3E}">
        <p14:creationId xmlns:p14="http://schemas.microsoft.com/office/powerpoint/2010/main" val="6989654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183529041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19452"/>
          </a:xfrm>
        </p:spPr>
        <p:txBody>
          <a:bodyPr/>
          <a:lstStyle/>
          <a:p>
            <a:r>
              <a:rPr lang="en-GB" dirty="0"/>
              <a:t>Greatly reduced the computational complexity compared to previous methods</a:t>
            </a:r>
          </a:p>
          <a:p>
            <a:r>
              <a:rPr lang="en-GB" dirty="0"/>
              <a:t>It’s not one algorithm but a bag of “tools”:</a:t>
            </a:r>
          </a:p>
          <a:p>
            <a:pPr marL="742950" indent="-742950">
              <a:buAutoNum type="arabicPeriod"/>
            </a:pPr>
            <a:r>
              <a:rPr lang="en-GB" dirty="0"/>
              <a:t>Continuous Bag of Words</a:t>
            </a:r>
          </a:p>
          <a:p>
            <a:pPr marL="742950" indent="-742950">
              <a:buAutoNum type="arabicPeriod"/>
            </a:pPr>
            <a:r>
              <a:rPr lang="en-GB" dirty="0"/>
              <a:t>Skip-Gram</a:t>
            </a:r>
          </a:p>
          <a:p>
            <a:pPr marL="742950" indent="-742950">
              <a:buAutoNum type="arabicPeriod"/>
            </a:pPr>
            <a:r>
              <a:rPr lang="en-GB" dirty="0"/>
              <a:t>Hierarchical </a:t>
            </a:r>
            <a:r>
              <a:rPr lang="en-GB" dirty="0" err="1"/>
              <a:t>Softmax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9799432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GB" dirty="0"/>
              <a:t>We want to predict a focus word given a context</a:t>
            </a:r>
          </a:p>
          <a:p>
            <a:r>
              <a:rPr lang="en-GB" dirty="0"/>
              <a:t>“My hippo liked the water today”</a:t>
            </a:r>
          </a:p>
          <a:p>
            <a:r>
              <a:rPr lang="en-GB" dirty="0"/>
              <a:t>If we have a window of +/- 2 words: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Bag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3192462"/>
            <a:ext cx="523763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37" y="3268662"/>
            <a:ext cx="570393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0274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GB" dirty="0"/>
              <a:t>A shallow neural network</a:t>
            </a:r>
          </a:p>
          <a:p>
            <a:r>
              <a:rPr lang="en-GB" dirty="0"/>
              <a:t>Vocab of size V &amp; N amount of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Bag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70" t="7512" r="30390" b="27122"/>
          <a:stretch/>
        </p:blipFill>
        <p:spPr>
          <a:xfrm>
            <a:off x="3170237" y="2659062"/>
            <a:ext cx="542544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263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91260"/>
          </a:xfrm>
        </p:spPr>
        <p:txBody>
          <a:bodyPr/>
          <a:lstStyle/>
          <a:p>
            <a:r>
              <a:rPr lang="en-GB" dirty="0"/>
              <a:t>Aim: maximise conditional probability of </a:t>
            </a:r>
            <a:r>
              <a:rPr lang="en-GB" b="1" dirty="0"/>
              <a:t>observing the focus word given the context</a:t>
            </a:r>
          </a:p>
          <a:p>
            <a:r>
              <a:rPr lang="en-GB" dirty="0"/>
              <a:t>The model learns two (weight) matrices: W1 and W2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Bag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3344862"/>
            <a:ext cx="9799638" cy="3233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3192462"/>
            <a:ext cx="6324600" cy="3027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8495"/>
          <a:stretch/>
        </p:blipFill>
        <p:spPr>
          <a:xfrm>
            <a:off x="7952890" y="3004110"/>
            <a:ext cx="4437547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1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914918"/>
          </a:xfrm>
        </p:spPr>
        <p:txBody>
          <a:bodyPr/>
          <a:lstStyle/>
          <a:p>
            <a:r>
              <a:rPr lang="en-GB" dirty="0"/>
              <a:t>If we have more than one word (C words) then we simply end up taking the average: </a:t>
            </a:r>
          </a:p>
          <a:p>
            <a:pPr lvl="1"/>
            <a:r>
              <a:rPr lang="en-GB" dirty="0"/>
              <a:t>1/C[w1 + w2 + … + </a:t>
            </a:r>
            <a:r>
              <a:rPr lang="en-GB" dirty="0" err="1"/>
              <a:t>wc</a:t>
            </a:r>
            <a:r>
              <a:rPr lang="en-GB" dirty="0"/>
              <a:t>]</a:t>
            </a:r>
          </a:p>
          <a:p>
            <a:r>
              <a:rPr lang="en-GB" dirty="0"/>
              <a:t>Linear! Not deep learning!</a:t>
            </a:r>
          </a:p>
          <a:p>
            <a:r>
              <a:rPr lang="en-GB" dirty="0"/>
              <a:t>So the </a:t>
            </a:r>
            <a:r>
              <a:rPr lang="en-GB" dirty="0">
                <a:solidFill>
                  <a:srgbClr val="FF0000"/>
                </a:solidFill>
              </a:rPr>
              <a:t>model extracts something from the context words (creates word vectors) to predict the focus</a:t>
            </a:r>
          </a:p>
          <a:p>
            <a:r>
              <a:rPr lang="en-GB" dirty="0"/>
              <a:t>Thus </a:t>
            </a:r>
            <a:r>
              <a:rPr lang="en-GB" b="1" dirty="0"/>
              <a:t>words in similar contexts will have similar 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Bag of Words</a:t>
            </a:r>
          </a:p>
        </p:txBody>
      </p:sp>
    </p:spTree>
    <p:extLst>
      <p:ext uri="{BB962C8B-B14F-4D97-AF65-F5344CB8AC3E}">
        <p14:creationId xmlns:p14="http://schemas.microsoft.com/office/powerpoint/2010/main" val="21447032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en-GB" dirty="0"/>
              <a:t>We want to predict the context given a focus word</a:t>
            </a:r>
          </a:p>
          <a:p>
            <a:r>
              <a:rPr lang="en-GB" dirty="0"/>
              <a:t>Technically we predict C multinomial distributions to minimise the sum of the prediction error across all context words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Skip-Gram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684" t="10781" r="28552" b="34747"/>
          <a:stretch/>
        </p:blipFill>
        <p:spPr>
          <a:xfrm>
            <a:off x="2789237" y="3004110"/>
            <a:ext cx="6400801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3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en-GB" dirty="0"/>
              <a:t>The backend to this presentation: </a:t>
            </a:r>
            <a:r>
              <a:rPr lang="en-GB" dirty="0">
                <a:hlinkClick r:id="rId2"/>
              </a:rPr>
              <a:t>https://github.com/ilkarman/Bangalore_Sentiment/</a:t>
            </a:r>
            <a:endParaRPr lang="en-GB" dirty="0"/>
          </a:p>
          <a:p>
            <a:r>
              <a:rPr lang="en-GB" dirty="0"/>
              <a:t>I will be working with a data-set containing more than 80 million Amazon reviews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" y="3802062"/>
            <a:ext cx="747712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067" t="17340" r="24875" b="56536"/>
          <a:stretch/>
        </p:blipFill>
        <p:spPr>
          <a:xfrm>
            <a:off x="4237037" y="3802062"/>
            <a:ext cx="5105401" cy="18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25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360" t="9691" r="363" b="42374"/>
          <a:stretch/>
        </p:blipFill>
        <p:spPr>
          <a:xfrm>
            <a:off x="655637" y="2981737"/>
            <a:ext cx="9982200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3344862"/>
            <a:ext cx="11172825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780" t="976" r="27939" b="43463"/>
          <a:stretch/>
        </p:blipFill>
        <p:spPr>
          <a:xfrm>
            <a:off x="2279648" y="2475802"/>
            <a:ext cx="7620001" cy="3886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A traditional </a:t>
            </a:r>
            <a:r>
              <a:rPr lang="en-GB" dirty="0" err="1"/>
              <a:t>softmax</a:t>
            </a:r>
            <a:r>
              <a:rPr lang="en-GB" dirty="0"/>
              <a:t> output layer (compute scores that sum to 1 for each possible output)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</a:t>
            </a:r>
            <a:r>
              <a:rPr lang="en-GB" dirty="0" err="1"/>
              <a:t>Softmax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822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07251"/>
          </a:xfrm>
        </p:spPr>
        <p:txBody>
          <a:bodyPr/>
          <a:lstStyle/>
          <a:p>
            <a:r>
              <a:rPr lang="en-GB" dirty="0"/>
              <a:t>With the traditional approach we need to evaluate all V output nodes</a:t>
            </a:r>
          </a:p>
          <a:p>
            <a:r>
              <a:rPr lang="en-GB" dirty="0"/>
              <a:t>It’s very costly to update the weights of this matrix for every word in our corpus!</a:t>
            </a:r>
          </a:p>
          <a:p>
            <a:r>
              <a:rPr lang="en-GB" dirty="0"/>
              <a:t>We want the limit the number of output nodes that must be updated per training</a:t>
            </a:r>
          </a:p>
          <a:p>
            <a:r>
              <a:rPr lang="en-GB" dirty="0"/>
              <a:t>We can create a tree structure to help with this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</a:t>
            </a:r>
            <a:r>
              <a:rPr lang="en-GB" dirty="0" err="1"/>
              <a:t>Softmax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0246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878" t="8602" r="35906" b="38016"/>
          <a:stretch/>
        </p:blipFill>
        <p:spPr>
          <a:xfrm rot="164283">
            <a:off x="1820370" y="1941303"/>
            <a:ext cx="8335613" cy="429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8240">
            <a:off x="1784320" y="1903023"/>
            <a:ext cx="8588504" cy="43759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The leaves of the tree represent our words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GB" dirty="0"/>
              <a:t>Huffman Tree</a:t>
            </a:r>
          </a:p>
        </p:txBody>
      </p:sp>
    </p:spTree>
    <p:extLst>
      <p:ext uri="{BB962C8B-B14F-4D97-AF65-F5344CB8AC3E}">
        <p14:creationId xmlns:p14="http://schemas.microsoft.com/office/powerpoint/2010/main" val="605117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en-GB" dirty="0"/>
              <a:t>We now only need to evaluate some nodes to get the probability distribution</a:t>
            </a:r>
          </a:p>
          <a:p>
            <a:r>
              <a:rPr lang="en-GB" dirty="0"/>
              <a:t>p(“liked” | context) = p(left at 1 | context) * p(right at 2 | context) * p(left at 5 | context)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Huffman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37" y="3532870"/>
            <a:ext cx="6294438" cy="28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360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This means we only need to compute the weights going to y1 and y3 below (for example):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Huffman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2474088"/>
            <a:ext cx="7729537" cy="3944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116262"/>
            <a:ext cx="93630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4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We iteratively adjust the weights in our two matrices to better predict a missing word =&gt; get word vectors (W1)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Tying Everything Together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73" t="18407" r="20586" b="35837"/>
          <a:stretch/>
        </p:blipFill>
        <p:spPr>
          <a:xfrm>
            <a:off x="2522537" y="2582862"/>
            <a:ext cx="73914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00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Word2Vec on Amazon Reviews</a:t>
            </a:r>
          </a:p>
        </p:txBody>
      </p:sp>
    </p:spTree>
    <p:extLst>
      <p:ext uri="{BB962C8B-B14F-4D97-AF65-F5344CB8AC3E}">
        <p14:creationId xmlns:p14="http://schemas.microsoft.com/office/powerpoint/2010/main" val="80137100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1820862"/>
            <a:ext cx="5277268" cy="47254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7" y="2278062"/>
            <a:ext cx="4545644" cy="337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7" y="2278062"/>
            <a:ext cx="4463897" cy="3373066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We can play around with the cosine similarity:</a:t>
            </a:r>
          </a:p>
        </p:txBody>
      </p:sp>
    </p:spTree>
    <p:extLst>
      <p:ext uri="{BB962C8B-B14F-4D97-AF65-F5344CB8AC3E}">
        <p14:creationId xmlns:p14="http://schemas.microsoft.com/office/powerpoint/2010/main" val="416502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We even capture spelling mistakes!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37" y="2049462"/>
            <a:ext cx="59626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12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26046"/>
          </a:xfrm>
        </p:spPr>
        <p:txBody>
          <a:bodyPr/>
          <a:lstStyle/>
          <a:p>
            <a:r>
              <a:rPr lang="en-GB" dirty="0"/>
              <a:t>All of our inputs (X) need to be the same shape but documents have varying amounts of words</a:t>
            </a:r>
          </a:p>
          <a:p>
            <a:r>
              <a:rPr lang="en-GB" dirty="0"/>
              <a:t>How do we represent our reviews with the word vectors?</a:t>
            </a:r>
          </a:p>
          <a:p>
            <a:r>
              <a:rPr lang="en-GB" dirty="0"/>
              <a:t>I averaged the word vectors (</a:t>
            </a:r>
            <a:r>
              <a:rPr lang="en-GB" i="1" dirty="0"/>
              <a:t>why does this work? … king + woman – man = ?)</a:t>
            </a:r>
          </a:p>
          <a:p>
            <a:r>
              <a:rPr lang="en-GB" dirty="0"/>
              <a:t>Accuracy of 84%</a:t>
            </a:r>
          </a:p>
          <a:p>
            <a:r>
              <a:rPr lang="en-GB" dirty="0">
                <a:solidFill>
                  <a:srgbClr val="FF0000"/>
                </a:solidFill>
              </a:rPr>
              <a:t>Bag of Words to Bag of Word Vectors – we have </a:t>
            </a:r>
            <a:r>
              <a:rPr lang="en-GB" b="1" dirty="0">
                <a:solidFill>
                  <a:srgbClr val="FF0000"/>
                </a:solidFill>
              </a:rPr>
              <a:t>word relations but not word order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 Vectors</a:t>
            </a:r>
          </a:p>
        </p:txBody>
      </p:sp>
    </p:spTree>
    <p:extLst>
      <p:ext uri="{BB962C8B-B14F-4D97-AF65-F5344CB8AC3E}">
        <p14:creationId xmlns:p14="http://schemas.microsoft.com/office/powerpoint/2010/main" val="42028560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820862"/>
            <a:ext cx="6446838" cy="329529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47645"/>
          </a:xfrm>
        </p:spPr>
        <p:txBody>
          <a:bodyPr/>
          <a:lstStyle/>
          <a:p>
            <a:r>
              <a:rPr lang="en-GB" dirty="0"/>
              <a:t>We will cover three different ways of presenting “</a:t>
            </a:r>
            <a:r>
              <a:rPr lang="en-GB" b="1" dirty="0"/>
              <a:t>X</a:t>
            </a:r>
            <a:r>
              <a:rPr lang="en-GB" dirty="0"/>
              <a:t>”: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will examine the effect on real-world </a:t>
            </a:r>
            <a:r>
              <a:rPr lang="en-GB" b="1" dirty="0"/>
              <a:t>data</a:t>
            </a:r>
          </a:p>
          <a:p>
            <a:r>
              <a:rPr lang="en-GB" dirty="0"/>
              <a:t>We will walk through an application using </a:t>
            </a:r>
            <a:r>
              <a:rPr lang="en-GB" b="1" dirty="0"/>
              <a:t>Microsoft HDInsight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3106360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Paragraph Vectors</a:t>
            </a:r>
          </a:p>
        </p:txBody>
      </p:sp>
    </p:spTree>
    <p:extLst>
      <p:ext uri="{BB962C8B-B14F-4D97-AF65-F5344CB8AC3E}">
        <p14:creationId xmlns:p14="http://schemas.microsoft.com/office/powerpoint/2010/main" val="267674017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08653"/>
          </a:xfrm>
        </p:spPr>
        <p:txBody>
          <a:bodyPr/>
          <a:lstStyle/>
          <a:p>
            <a:r>
              <a:rPr lang="en-GB" dirty="0"/>
              <a:t>Previous methods of ‘grouping’ word vectors have set-backs:</a:t>
            </a:r>
          </a:p>
          <a:p>
            <a:pPr marL="742950" indent="-742950">
              <a:buAutoNum type="arabicPeriod"/>
            </a:pPr>
            <a:r>
              <a:rPr lang="en-GB" dirty="0"/>
              <a:t>Word vector (weighted) averaging loses word order</a:t>
            </a:r>
          </a:p>
          <a:p>
            <a:pPr marL="742950" indent="-742950">
              <a:buAutoNum type="arabicPeriod"/>
            </a:pPr>
            <a:r>
              <a:rPr lang="en-GB" dirty="0"/>
              <a:t>Combining word vectors in an order given by a parse tree of a sentence hard to generalise beyond sentences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Paragraph Vectors</a:t>
            </a:r>
          </a:p>
        </p:txBody>
      </p:sp>
    </p:spTree>
    <p:extLst>
      <p:ext uri="{BB962C8B-B14F-4D97-AF65-F5344CB8AC3E}">
        <p14:creationId xmlns:p14="http://schemas.microsoft.com/office/powerpoint/2010/main" val="26244658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Figure 1  - </a:t>
            </a:r>
            <a:r>
              <a:rPr lang="en-GB" dirty="0" err="1"/>
              <a:t>Socher</a:t>
            </a:r>
            <a:r>
              <a:rPr lang="en-GB" dirty="0"/>
              <a:t> et al. – “Recursive Deep Models for Semantic Compositionality Over a Sentiment Treebank”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(Recursive Neural Network - Parse Tree)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2887662"/>
            <a:ext cx="4953915" cy="2495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7" y="2409701"/>
            <a:ext cx="3694649" cy="4106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62" y="2582862"/>
            <a:ext cx="60707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9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18050"/>
          </a:xfrm>
        </p:spPr>
        <p:txBody>
          <a:bodyPr/>
          <a:lstStyle/>
          <a:p>
            <a:r>
              <a:rPr lang="en-GB" dirty="0"/>
              <a:t>Doc2Vec acts as a wrapper around Word2Vec</a:t>
            </a:r>
          </a:p>
          <a:p>
            <a:r>
              <a:rPr lang="en-GB" dirty="0"/>
              <a:t>Approach: concatenate paragraph vector with several word vectors -&gt; predict following word</a:t>
            </a:r>
          </a:p>
          <a:p>
            <a:r>
              <a:rPr lang="en-GB" dirty="0"/>
              <a:t>Paragraph vectors unique among paragraphs</a:t>
            </a:r>
          </a:p>
          <a:p>
            <a:r>
              <a:rPr lang="en-GB" dirty="0"/>
              <a:t>Word vectors shared among paragraphs</a:t>
            </a:r>
          </a:p>
          <a:p>
            <a:r>
              <a:rPr lang="en-GB" dirty="0"/>
              <a:t>Prediction -&gt; word vectors fixed and paragraph vector inferred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Paragraph Vectors</a:t>
            </a:r>
          </a:p>
        </p:txBody>
      </p:sp>
    </p:spTree>
    <p:extLst>
      <p:ext uri="{BB962C8B-B14F-4D97-AF65-F5344CB8AC3E}">
        <p14:creationId xmlns:p14="http://schemas.microsoft.com/office/powerpoint/2010/main" val="368466732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070" t="7512" r="30390" b="27122"/>
          <a:stretch/>
        </p:blipFill>
        <p:spPr>
          <a:xfrm>
            <a:off x="3627437" y="2491981"/>
            <a:ext cx="5562600" cy="37500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Memory … </a:t>
            </a:r>
            <a:r>
              <a:rPr lang="en-GB" dirty="0" err="1"/>
              <a:t>tada</a:t>
            </a:r>
            <a:r>
              <a:rPr lang="en-GB" dirty="0"/>
              <a:t>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04" y="1212849"/>
            <a:ext cx="6321833" cy="50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8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Doc2Vec on Amazon Reviews</a:t>
            </a:r>
          </a:p>
        </p:txBody>
      </p:sp>
    </p:spTree>
    <p:extLst>
      <p:ext uri="{BB962C8B-B14F-4D97-AF65-F5344CB8AC3E}">
        <p14:creationId xmlns:p14="http://schemas.microsoft.com/office/powerpoint/2010/main" val="356203729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16648"/>
          </a:xfrm>
        </p:spPr>
        <p:txBody>
          <a:bodyPr/>
          <a:lstStyle/>
          <a:p>
            <a:r>
              <a:rPr lang="en-GB" b="1" dirty="0"/>
              <a:t>86% accuracy using the derived paragraph vectors</a:t>
            </a:r>
          </a:p>
          <a:p>
            <a:r>
              <a:rPr lang="en-GB" dirty="0"/>
              <a:t>Just like with word-vectors we can measure the similarity across document vectors we have trained on: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0078D7"/>
                </a:solidFill>
              </a:rPr>
              <a:t>“it is and </a:t>
            </a:r>
            <a:r>
              <a:rPr lang="en-GB" i="1" u="sng" dirty="0">
                <a:solidFill>
                  <a:srgbClr val="0078D7"/>
                </a:solidFill>
              </a:rPr>
              <a:t>does exactly what the description said it would be and would do</a:t>
            </a:r>
            <a:r>
              <a:rPr lang="en-GB" i="1" dirty="0">
                <a:solidFill>
                  <a:srgbClr val="0078D7"/>
                </a:solidFill>
              </a:rPr>
              <a:t> . </a:t>
            </a:r>
            <a:r>
              <a:rPr lang="en-GB" i="1" u="sng" dirty="0" err="1">
                <a:solidFill>
                  <a:srgbClr val="0078D7"/>
                </a:solidFill>
              </a:rPr>
              <a:t>couldn</a:t>
            </a:r>
            <a:r>
              <a:rPr lang="en-GB" i="1" u="sng" dirty="0">
                <a:solidFill>
                  <a:srgbClr val="0078D7"/>
                </a:solidFill>
              </a:rPr>
              <a:t> ' t be happier </a:t>
            </a:r>
            <a:r>
              <a:rPr lang="en-GB" i="1" dirty="0">
                <a:solidFill>
                  <a:srgbClr val="0078D7"/>
                </a:solidFill>
              </a:rPr>
              <a:t>with it .”</a:t>
            </a:r>
          </a:p>
          <a:p>
            <a:r>
              <a:rPr lang="en-GB" dirty="0"/>
              <a:t>Most similar to: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0078D7"/>
                </a:solidFill>
              </a:rPr>
              <a:t>“very compact and easy to use . </a:t>
            </a:r>
            <a:r>
              <a:rPr lang="en-GB" i="1" u="sng" dirty="0">
                <a:solidFill>
                  <a:srgbClr val="0078D7"/>
                </a:solidFill>
              </a:rPr>
              <a:t>does what they said it would do . </a:t>
            </a:r>
            <a:r>
              <a:rPr lang="en-GB" i="1" u="sng" dirty="0" err="1">
                <a:solidFill>
                  <a:srgbClr val="0078D7"/>
                </a:solidFill>
              </a:rPr>
              <a:t>i</a:t>
            </a:r>
            <a:r>
              <a:rPr lang="en-GB" i="1" u="sng" dirty="0">
                <a:solidFill>
                  <a:srgbClr val="0078D7"/>
                </a:solidFill>
              </a:rPr>
              <a:t> would recommend</a:t>
            </a:r>
            <a:r>
              <a:rPr lang="en-GB" i="1" dirty="0">
                <a:solidFill>
                  <a:srgbClr val="0078D7"/>
                </a:solidFill>
              </a:rPr>
              <a:t> it to a friend 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348938222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19452"/>
          </a:xfrm>
        </p:spPr>
        <p:txBody>
          <a:bodyPr/>
          <a:lstStyle/>
          <a:p>
            <a:r>
              <a:rPr lang="en-GB" dirty="0"/>
              <a:t>We can also infer document vectors for new phrases and see what they are similar to</a:t>
            </a:r>
          </a:p>
          <a:p>
            <a:r>
              <a:rPr lang="en-GB" dirty="0"/>
              <a:t>I can feed in: </a:t>
            </a:r>
          </a:p>
          <a:p>
            <a:pPr marL="0" indent="0" algn="ctr">
              <a:buNone/>
            </a:pPr>
            <a:r>
              <a:rPr lang="en-GB" dirty="0">
                <a:solidFill>
                  <a:srgbClr val="0078D7"/>
                </a:solidFill>
              </a:rPr>
              <a:t>	</a:t>
            </a:r>
            <a:r>
              <a:rPr lang="en-GB" i="1" dirty="0">
                <a:solidFill>
                  <a:srgbClr val="0078D7"/>
                </a:solidFill>
              </a:rPr>
              <a:t>“this broke straight out of the box”</a:t>
            </a:r>
          </a:p>
          <a:p>
            <a:r>
              <a:rPr lang="en-GB" dirty="0"/>
              <a:t>And get back:</a:t>
            </a:r>
          </a:p>
          <a:p>
            <a:pPr marL="0" indent="0" algn="ctr">
              <a:buNone/>
            </a:pPr>
            <a:r>
              <a:rPr lang="en-GB" dirty="0"/>
              <a:t>	 </a:t>
            </a:r>
            <a:r>
              <a:rPr lang="en-GB" i="1" dirty="0">
                <a:solidFill>
                  <a:srgbClr val="0078D7"/>
                </a:solidFill>
              </a:rPr>
              <a:t>“this did not work 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Results</a:t>
            </a:r>
          </a:p>
        </p:txBody>
      </p:sp>
    </p:spTree>
    <p:extLst>
      <p:ext uri="{BB962C8B-B14F-4D97-AF65-F5344CB8AC3E}">
        <p14:creationId xmlns:p14="http://schemas.microsoft.com/office/powerpoint/2010/main" val="76404778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03851232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6" y="3040062"/>
            <a:ext cx="8829675" cy="3276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80460"/>
          </a:xfrm>
        </p:spPr>
        <p:txBody>
          <a:bodyPr/>
          <a:lstStyle/>
          <a:p>
            <a:r>
              <a:rPr lang="en-GB" dirty="0"/>
              <a:t>In the 2015 Paper “</a:t>
            </a:r>
            <a:r>
              <a:rPr lang="en-GB" i="1" dirty="0"/>
              <a:t>Ensemble of Generative and Discriminative Techniques for Sentiment Analysis of Movie Reviews</a:t>
            </a:r>
            <a:r>
              <a:rPr lang="en-GB" dirty="0"/>
              <a:t>”: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IMDB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3040062"/>
            <a:ext cx="70008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80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GB" dirty="0"/>
              <a:t>1. Basic Approach – Bag of Words</a:t>
            </a:r>
          </a:p>
        </p:txBody>
      </p:sp>
    </p:spTree>
    <p:extLst>
      <p:ext uri="{BB962C8B-B14F-4D97-AF65-F5344CB8AC3E}">
        <p14:creationId xmlns:p14="http://schemas.microsoft.com/office/powerpoint/2010/main" val="113173614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GB" dirty="0"/>
              <a:t>My results were very similar: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Amazon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7" y="2158999"/>
            <a:ext cx="10934700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7" y="4835524"/>
            <a:ext cx="1700213" cy="15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131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10602"/>
          </a:xfrm>
        </p:spPr>
        <p:txBody>
          <a:bodyPr/>
          <a:lstStyle/>
          <a:p>
            <a:r>
              <a:rPr lang="en-GB" sz="3200" dirty="0"/>
              <a:t>Not a criticism on distributed word vectors - perhaps people just don’t leave complicated reviews:</a:t>
            </a:r>
          </a:p>
          <a:p>
            <a:pPr marL="0" indent="0" algn="ctr">
              <a:buNone/>
            </a:pPr>
            <a:r>
              <a:rPr lang="en-GB" sz="3200" i="1" dirty="0">
                <a:solidFill>
                  <a:schemeClr val="accent2"/>
                </a:solidFill>
              </a:rPr>
              <a:t>“I would be lying if I did not say that the experience this movie bestowed on me was neither a sting by a bee nor a trip to the inferno”</a:t>
            </a:r>
          </a:p>
          <a:p>
            <a:r>
              <a:rPr lang="en-GB" sz="3200" dirty="0"/>
              <a:t>Or:</a:t>
            </a:r>
            <a:endParaRPr lang="en-GB" sz="32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i="1" dirty="0">
                <a:solidFill>
                  <a:schemeClr val="accent5"/>
                </a:solidFill>
              </a:rPr>
              <a:t>“Yeah, it was good”</a:t>
            </a:r>
          </a:p>
          <a:p>
            <a:r>
              <a:rPr lang="en-GB" sz="3200" dirty="0"/>
              <a:t>Perhaps the “information sharing” from distributed vectors links </a:t>
            </a:r>
            <a:r>
              <a:rPr lang="en-GB" sz="3200" b="1" dirty="0"/>
              <a:t>synonyms</a:t>
            </a:r>
            <a:r>
              <a:rPr lang="en-GB" sz="3200" dirty="0"/>
              <a:t> and </a:t>
            </a:r>
            <a:r>
              <a:rPr lang="en-GB" sz="3200" b="1" dirty="0"/>
              <a:t>antonyms</a:t>
            </a:r>
            <a:r>
              <a:rPr lang="en-GB" sz="3200" dirty="0"/>
              <a:t> too closely for a classifier to separate them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2575" y="295275"/>
            <a:ext cx="11889564" cy="917575"/>
          </a:xfrm>
        </p:spPr>
        <p:txBody>
          <a:bodyPr/>
          <a:lstStyle/>
          <a:p>
            <a:r>
              <a:rPr lang="en-GB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4986473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GB" dirty="0"/>
              <a:t>Remember:</a:t>
            </a:r>
          </a:p>
          <a:p>
            <a:endParaRPr lang="en-GB" dirty="0"/>
          </a:p>
          <a:p>
            <a:r>
              <a:rPr lang="en-GB" dirty="0"/>
              <a:t>Imagine the case if: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7" y="449262"/>
            <a:ext cx="3700652" cy="1938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747" t="15139" r="26714" b="51089"/>
          <a:stretch/>
        </p:blipFill>
        <p:spPr>
          <a:xfrm rot="348193">
            <a:off x="2357882" y="3300670"/>
            <a:ext cx="6781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68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29" y="1212849"/>
            <a:ext cx="6629183" cy="49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790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Synonyms &amp; Antonyms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578" y="1668462"/>
            <a:ext cx="5762625" cy="3019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3" y="1668462"/>
            <a:ext cx="58483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11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GB" dirty="0"/>
              <a:t>Behind the Scenes (Cortana Intelligence Suite)</a:t>
            </a:r>
          </a:p>
        </p:txBody>
      </p:sp>
    </p:spTree>
    <p:extLst>
      <p:ext uri="{BB962C8B-B14F-4D97-AF65-F5344CB8AC3E}">
        <p14:creationId xmlns:p14="http://schemas.microsoft.com/office/powerpoint/2010/main" val="34291239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Data, Lots of Features - HDInsight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83" t="13093" r="34682" b="5019"/>
          <a:stretch/>
        </p:blipFill>
        <p:spPr>
          <a:xfrm>
            <a:off x="2810062" y="1516062"/>
            <a:ext cx="6818717" cy="4610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7" y="1516062"/>
            <a:ext cx="7239000" cy="4605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15" y="1516062"/>
            <a:ext cx="4080643" cy="4792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56" y="1485423"/>
            <a:ext cx="8885327" cy="48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46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Very fast blob storage (and transfer)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96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cd “C:\Program Files (x86)\Microsoft SDKs\Azure\</a:t>
            </a:r>
            <a:r>
              <a:rPr lang="en-GB" sz="2800" dirty="0" err="1"/>
              <a:t>AzCopy</a:t>
            </a:r>
            <a:r>
              <a:rPr lang="en-GB" sz="2800" dirty="0"/>
              <a:t>”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highlight>
                  <a:srgbClr val="FFFF00"/>
                </a:highlight>
              </a:rPr>
              <a:t>AzCopy</a:t>
            </a:r>
            <a:r>
              <a:rPr lang="en-GB" sz="2800" dirty="0"/>
              <a:t> /</a:t>
            </a:r>
            <a:r>
              <a:rPr lang="en-GB" sz="2800" dirty="0" err="1"/>
              <a:t>Source:C</a:t>
            </a:r>
            <a:r>
              <a:rPr lang="en-GB" sz="2800" dirty="0"/>
              <a:t>:\</a:t>
            </a:r>
            <a:r>
              <a:rPr lang="en-GB" sz="2800" dirty="0" err="1"/>
              <a:t>myfolder</a:t>
            </a:r>
            <a:r>
              <a:rPr lang="en-GB" sz="2800" dirty="0"/>
              <a:t> /</a:t>
            </a:r>
            <a:r>
              <a:rPr lang="en-GB" sz="2800" dirty="0" err="1"/>
              <a:t>Dest:https</a:t>
            </a:r>
            <a:r>
              <a:rPr lang="en-GB" sz="2800" dirty="0"/>
              <a:t>://myaccount.blob.core.windows.net/</a:t>
            </a:r>
            <a:r>
              <a:rPr lang="en-GB" sz="2800" dirty="0" err="1"/>
              <a:t>mycontainer</a:t>
            </a:r>
            <a:r>
              <a:rPr lang="en-GB" sz="2800" dirty="0"/>
              <a:t> /</a:t>
            </a:r>
            <a:r>
              <a:rPr lang="en-GB" sz="2800" dirty="0" err="1"/>
              <a:t>DestKey:key</a:t>
            </a:r>
            <a:r>
              <a:rPr lang="en-GB" sz="2800" dirty="0"/>
              <a:t> /</a:t>
            </a:r>
            <a:r>
              <a:rPr lang="en-GB" sz="2800" dirty="0" err="1"/>
              <a:t>Pattern:"abc.txt</a:t>
            </a:r>
            <a:r>
              <a:rPr lang="en-GB" sz="28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0219569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PySpark</a:t>
            </a:r>
            <a:r>
              <a:rPr lang="en-GB" dirty="0"/>
              <a:t> – SQL Queries in </a:t>
            </a:r>
            <a:r>
              <a:rPr lang="en-GB" dirty="0" err="1"/>
              <a:t>Jupyter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0894"/>
          <a:stretch/>
        </p:blipFill>
        <p:spPr>
          <a:xfrm>
            <a:off x="279541" y="2049462"/>
            <a:ext cx="7465659" cy="2735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79" t="55447"/>
          <a:stretch/>
        </p:blipFill>
        <p:spPr>
          <a:xfrm>
            <a:off x="6219421" y="2052313"/>
            <a:ext cx="5332059" cy="31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819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PySpark</a:t>
            </a:r>
            <a:r>
              <a:rPr lang="en-GB" dirty="0"/>
              <a:t> – SQL Queries in </a:t>
            </a:r>
            <a:r>
              <a:rPr lang="en-GB" dirty="0" err="1"/>
              <a:t>Jupyter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21" y="2735262"/>
            <a:ext cx="10486800" cy="14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22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GB" dirty="0"/>
              <a:t>“I love hippos”</a:t>
            </a:r>
          </a:p>
          <a:p>
            <a:r>
              <a:rPr lang="en-GB" dirty="0"/>
              <a:t>“Hippos are amazing animals”</a:t>
            </a:r>
          </a:p>
          <a:p>
            <a:r>
              <a:rPr lang="en-GB" dirty="0"/>
              <a:t>“Hate </a:t>
            </a:r>
            <a:r>
              <a:rPr lang="en-GB" dirty="0" err="1"/>
              <a:t>hate</a:t>
            </a:r>
            <a:r>
              <a:rPr lang="en-GB" dirty="0"/>
              <a:t> </a:t>
            </a:r>
            <a:r>
              <a:rPr lang="en-GB" dirty="0" err="1"/>
              <a:t>hate</a:t>
            </a:r>
            <a:r>
              <a:rPr lang="en-GB" dirty="0"/>
              <a:t> angry hippos”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8" t="21675" r="6491" b="38016"/>
          <a:stretch/>
        </p:blipFill>
        <p:spPr>
          <a:xfrm>
            <a:off x="503238" y="3268662"/>
            <a:ext cx="1143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3842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PySpark</a:t>
            </a:r>
            <a:r>
              <a:rPr lang="en-GB" dirty="0"/>
              <a:t> UDFs – Clean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02" y="1212849"/>
            <a:ext cx="10485438" cy="56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2047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PySpark</a:t>
            </a:r>
            <a:r>
              <a:rPr lang="en-GB" dirty="0"/>
              <a:t> Filtering – Prepare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21" y="3116262"/>
            <a:ext cx="10486800" cy="6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957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Features Step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4" y="2711449"/>
            <a:ext cx="9382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09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 - Features Step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62" y="2840037"/>
            <a:ext cx="92773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766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Features Step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83" y="1516062"/>
            <a:ext cx="7077075" cy="46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0869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Features Step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4" y="1749424"/>
            <a:ext cx="118967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2636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– Features Step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4" y="2801937"/>
            <a:ext cx="102584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580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- Classifier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187699"/>
            <a:ext cx="10458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318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Data -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4" y="1335087"/>
            <a:ext cx="9572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253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Data - Prediction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4" y="3306762"/>
            <a:ext cx="84677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84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853910"/>
          </a:xfrm>
        </p:spPr>
        <p:txBody>
          <a:bodyPr/>
          <a:lstStyle/>
          <a:p>
            <a:r>
              <a:rPr lang="en-GB" dirty="0"/>
              <a:t>Term Frequency (divide by word count):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S1 = (1/3,1/3, </a:t>
            </a:r>
            <a:r>
              <a:rPr lang="en-GB" dirty="0">
                <a:solidFill>
                  <a:srgbClr val="FF0000"/>
                </a:solidFill>
                <a:highlight>
                  <a:srgbClr val="FFFF00"/>
                </a:highlight>
              </a:rPr>
              <a:t>1/3</a:t>
            </a:r>
            <a:r>
              <a:rPr lang="en-GB" dirty="0">
                <a:solidFill>
                  <a:srgbClr val="FF0000"/>
                </a:solidFill>
              </a:rPr>
              <a:t>, 0, 0, 0, 0, 0)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S2 = (0, 0, </a:t>
            </a:r>
            <a:r>
              <a:rPr lang="en-GB" dirty="0">
                <a:solidFill>
                  <a:srgbClr val="00B050"/>
                </a:solidFill>
                <a:highlight>
                  <a:srgbClr val="FFFF00"/>
                </a:highlight>
              </a:rPr>
              <a:t>1/4</a:t>
            </a:r>
            <a:r>
              <a:rPr lang="en-GB" dirty="0">
                <a:solidFill>
                  <a:srgbClr val="00B050"/>
                </a:solidFill>
              </a:rPr>
              <a:t>, 1/4, 1/4, 1/4, 0, 0)</a:t>
            </a:r>
          </a:p>
          <a:p>
            <a:pPr lvl="1"/>
            <a:r>
              <a:rPr lang="en-GB" dirty="0">
                <a:solidFill>
                  <a:srgbClr val="00B0F0"/>
                </a:solidFill>
              </a:rPr>
              <a:t>S3 = (0, 0, </a:t>
            </a:r>
            <a:r>
              <a:rPr lang="en-GB" dirty="0">
                <a:solidFill>
                  <a:srgbClr val="00B0F0"/>
                </a:solidFill>
                <a:highlight>
                  <a:srgbClr val="FFFF00"/>
                </a:highlight>
              </a:rPr>
              <a:t>1/5</a:t>
            </a:r>
            <a:r>
              <a:rPr lang="en-GB" dirty="0">
                <a:solidFill>
                  <a:srgbClr val="00B0F0"/>
                </a:solidFill>
              </a:rPr>
              <a:t>, 0, 0, 0, 3/5, 1/5)</a:t>
            </a:r>
          </a:p>
          <a:p>
            <a:pPr marL="342900" lvl="1" indent="0">
              <a:buNone/>
            </a:pPr>
            <a:endParaRPr lang="en-GB" dirty="0">
              <a:solidFill>
                <a:srgbClr val="00B0F0"/>
              </a:solidFill>
            </a:endParaRPr>
          </a:p>
          <a:p>
            <a:r>
              <a:rPr lang="en-GB" dirty="0"/>
              <a:t>“Hippos” is in all three of our reviews</a:t>
            </a:r>
          </a:p>
          <a:p>
            <a:r>
              <a:rPr lang="en-GB" dirty="0"/>
              <a:t>Are all terms really equally important?</a:t>
            </a:r>
          </a:p>
          <a:p>
            <a:r>
              <a:rPr lang="en-GB" dirty="0"/>
              <a:t>Weights: less emphasis on common words and more on rare ones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32876515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GB" dirty="0"/>
              <a:t>N-gram and log transformation boosted accuracy </a:t>
            </a:r>
            <a:r>
              <a:rPr lang="en-GB"/>
              <a:t>from 66 </a:t>
            </a:r>
            <a:r>
              <a:rPr lang="en-GB" dirty="0"/>
              <a:t>to 89%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38" y="3040062"/>
            <a:ext cx="10494000" cy="10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671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49047"/>
          </a:xfrm>
        </p:spPr>
        <p:txBody>
          <a:bodyPr/>
          <a:lstStyle/>
          <a:p>
            <a:r>
              <a:rPr lang="en-GB" dirty="0"/>
              <a:t>Inverse Document Frequency:</a:t>
            </a:r>
          </a:p>
          <a:p>
            <a:pPr lvl="1"/>
            <a:r>
              <a:rPr lang="en-GB" dirty="0"/>
              <a:t># of documents divided by the # of documents containing term</a:t>
            </a:r>
          </a:p>
          <a:p>
            <a:pPr marL="342900" lvl="1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t,d,D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x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ctr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Where; t = term, d = document, D = corpus</a:t>
            </a:r>
          </a:p>
          <a:p>
            <a:pPr marL="0" indent="0" algn="ctr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idf</a:t>
            </a:r>
            <a:r>
              <a:rPr lang="en-GB" dirty="0"/>
              <a:t> for “hippos” = ln(3/3) = 0</a:t>
            </a:r>
          </a:p>
          <a:p>
            <a:r>
              <a:rPr lang="en-GB" dirty="0"/>
              <a:t>It carries no weight in our sentiment classification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023086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L&amp;DS Conferenc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 Business_BLUE_1" id="{072F09DF-8CE0-419F-A7BD-F3C381839582}" vid="{B79F01AC-57DB-4E72-AF3C-AC83EA18ED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0745ed47326c9b384ddd038e9264d024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1b888c7d131b96e410a33edb0d0efa2e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E03F5A-DB87-470F-A737-B803E8827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Microsoft-Day-at-ISB-16x9-Template</Template>
  <TotalTime>1854</TotalTime>
  <Words>2167</Words>
  <Application>Microsoft Office PowerPoint</Application>
  <PresentationFormat>Custom</PresentationFormat>
  <Paragraphs>266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Consolas</vt:lpstr>
      <vt:lpstr>Courier New</vt:lpstr>
      <vt:lpstr>Segoe UI</vt:lpstr>
      <vt:lpstr>Segoe UI Light</vt:lpstr>
      <vt:lpstr>Wingdings</vt:lpstr>
      <vt:lpstr>ML&amp;DS Conference Template</vt:lpstr>
      <vt:lpstr>Sentiment Analysis</vt:lpstr>
      <vt:lpstr>Sentiment Analysis</vt:lpstr>
      <vt:lpstr>Sentiment Analysis</vt:lpstr>
      <vt:lpstr>Sentiment Analysis</vt:lpstr>
      <vt:lpstr>Contents</vt:lpstr>
      <vt:lpstr>1. Basic Approach – Bag of Words</vt:lpstr>
      <vt:lpstr>Bag of Words Approach</vt:lpstr>
      <vt:lpstr>Bag of Words</vt:lpstr>
      <vt:lpstr>Bag of Words</vt:lpstr>
      <vt:lpstr>Bag of Words</vt:lpstr>
      <vt:lpstr>Bag of N-grams</vt:lpstr>
      <vt:lpstr>Tfidf + n-grams on Amazon</vt:lpstr>
      <vt:lpstr>PowerPoint Presentation</vt:lpstr>
      <vt:lpstr>According to Dostoevsky:</vt:lpstr>
      <vt:lpstr>Feature Importance</vt:lpstr>
      <vt:lpstr>What is Bag of Words missing?</vt:lpstr>
      <vt:lpstr>2. Distributed Word Vectors</vt:lpstr>
      <vt:lpstr>Simple Word Vectors</vt:lpstr>
      <vt:lpstr>Word Vectors</vt:lpstr>
      <vt:lpstr>Distributed Word Vectors</vt:lpstr>
      <vt:lpstr>PowerPoint Presentation</vt:lpstr>
      <vt:lpstr>Something interesting happens …</vt:lpstr>
      <vt:lpstr>Vector Addition</vt:lpstr>
      <vt:lpstr>Vector Offsets</vt:lpstr>
      <vt:lpstr>Vector Offsets</vt:lpstr>
      <vt:lpstr>Examples of Word Pair Relationships</vt:lpstr>
      <vt:lpstr>Country and Capital Vector Projections</vt:lpstr>
      <vt:lpstr>Translation possibilities</vt:lpstr>
      <vt:lpstr>Information Sharing</vt:lpstr>
      <vt:lpstr>Information Sharing</vt:lpstr>
      <vt:lpstr>1 - Co-occurrence Matrix (Glove)</vt:lpstr>
      <vt:lpstr>2 – Sliding Context Window (Word2Vec)</vt:lpstr>
      <vt:lpstr>Word2Vec</vt:lpstr>
      <vt:lpstr>Word2Vec</vt:lpstr>
      <vt:lpstr>Continuous Bag of Words</vt:lpstr>
      <vt:lpstr>Continuous Bag of Words</vt:lpstr>
      <vt:lpstr>Continuous Bag of Words</vt:lpstr>
      <vt:lpstr>Continuous Bag of Words</vt:lpstr>
      <vt:lpstr>Skip-Gram</vt:lpstr>
      <vt:lpstr>Hierarchical Softmax</vt:lpstr>
      <vt:lpstr>Hierarchical Softmax</vt:lpstr>
      <vt:lpstr>Huffman Tree</vt:lpstr>
      <vt:lpstr>Huffman Tree</vt:lpstr>
      <vt:lpstr>Huffman Tree</vt:lpstr>
      <vt:lpstr>Tying Everything Together …</vt:lpstr>
      <vt:lpstr>Word2Vec on Amazon Reviews</vt:lpstr>
      <vt:lpstr>Some Interesting Results</vt:lpstr>
      <vt:lpstr>Some Interesting Results</vt:lpstr>
      <vt:lpstr>Bag of Word Vectors</vt:lpstr>
      <vt:lpstr>3. Paragraph Vectors</vt:lpstr>
      <vt:lpstr>Paragraph Vectors</vt:lpstr>
      <vt:lpstr>(Recursive Neural Network - Parse Tree)</vt:lpstr>
      <vt:lpstr>Paragraph Vectors</vt:lpstr>
      <vt:lpstr>Distributed Memory … tada …</vt:lpstr>
      <vt:lpstr>Doc2Vec on Amazon Reviews</vt:lpstr>
      <vt:lpstr>Some Interesting Results</vt:lpstr>
      <vt:lpstr>Some Interesting Results</vt:lpstr>
      <vt:lpstr>Evaluation</vt:lpstr>
      <vt:lpstr>IMDB Data</vt:lpstr>
      <vt:lpstr>Amazon Data</vt:lpstr>
      <vt:lpstr>Why?</vt:lpstr>
      <vt:lpstr>Why</vt:lpstr>
      <vt:lpstr>Why</vt:lpstr>
      <vt:lpstr>Synonyms &amp; Antonyms</vt:lpstr>
      <vt:lpstr>Behind the Scenes (Cortana Intelligence Suite)</vt:lpstr>
      <vt:lpstr>Lots of Data, Lots of Features - HDInsight</vt:lpstr>
      <vt:lpstr>Very fast blob storage (and transfer)</vt:lpstr>
      <vt:lpstr>PySpark – SQL Queries in Jupyter</vt:lpstr>
      <vt:lpstr>PySpark – SQL Queries in Jupyter</vt:lpstr>
      <vt:lpstr>PySpark UDFs – Clean Data</vt:lpstr>
      <vt:lpstr>PySpark Filtering – Prepare Data</vt:lpstr>
      <vt:lpstr>Training – Features Step 1</vt:lpstr>
      <vt:lpstr>Training  - Features Step 2</vt:lpstr>
      <vt:lpstr>Training – Features Step 3</vt:lpstr>
      <vt:lpstr>Training – Features Step 4</vt:lpstr>
      <vt:lpstr>Training – Features Step 5</vt:lpstr>
      <vt:lpstr>Training - Classifier</vt:lpstr>
      <vt:lpstr>Test Data - Features</vt:lpstr>
      <vt:lpstr>Test Data - Prediction</vt:lpstr>
      <vt:lpstr>Comments</vt:lpstr>
      <vt:lpstr>PowerPoint Presentation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creator>Puneet Singh</dc:creator>
  <cp:lastModifiedBy>Ilia Karmanov</cp:lastModifiedBy>
  <cp:revision>198</cp:revision>
  <dcterms:created xsi:type="dcterms:W3CDTF">2015-09-09T06:31:37Z</dcterms:created>
  <dcterms:modified xsi:type="dcterms:W3CDTF">2016-08-09T08:01:11Z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